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9" r:id="rId2"/>
    <p:sldId id="258" r:id="rId3"/>
    <p:sldId id="256" r:id="rId4"/>
    <p:sldId id="257" r:id="rId5"/>
    <p:sldId id="261" r:id="rId6"/>
    <p:sldId id="262" r:id="rId7"/>
    <p:sldId id="270" r:id="rId8"/>
    <p:sldId id="268" r:id="rId9"/>
    <p:sldId id="267" r:id="rId10"/>
    <p:sldId id="260" r:id="rId11"/>
    <p:sldId id="269" r:id="rId12"/>
    <p:sldId id="271" r:id="rId13"/>
    <p:sldId id="266" r:id="rId14"/>
    <p:sldId id="26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47"/>
    <p:restoredTop sz="77901"/>
  </p:normalViewPr>
  <p:slideViewPr>
    <p:cSldViewPr snapToGrid="0" snapToObjects="1">
      <p:cViewPr varScale="1">
        <p:scale>
          <a:sx n="124" d="100"/>
          <a:sy n="124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142F1-47F7-E44F-B804-30D2A0CBAF82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98848-38DC-AA4E-BF0C-A48F9331D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46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98848-38DC-AA4E-BF0C-A48F9331D0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72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98848-38DC-AA4E-BF0C-A48F9331D0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62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 based: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Gyroscope, Compass &amp; Accelerometer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Tracks the users movement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possible to estimate size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weak 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Pokemon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98848-38DC-AA4E-BF0C-A48F9331D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25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 computer vision algorithms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AR tool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Still often used in industry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Unsuitable for marketing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ARToolKit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Natural Feature Tracking: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complex than marker tracking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of natural things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Perfect for marketing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computing power needed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Vuforia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Wikitude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98848-38DC-AA4E-BF0C-A48F9331D0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22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 with iOS 11 and all devices with an A9, A10 and A11 chip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Inertial Odometry (VIO) tracking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Combines camera sensor data with core motion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used with Unity, Unreal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Scenekit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the camera sensor to estimate room lightning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tracking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Framework from Google (Tango technology)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 only with a limited device set (e.g. Google Pixel (XL) and Samsung Galaxy S8, S9,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Combines camera sensor data with motion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used with Unity, Unreal and Android Studio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Inofficial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versions for other devices available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err="1"/>
              <a:t>Hololens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Inertial measurement unit (accelerometer, gyroscope, and magnetometer)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 environment understanding cameras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HD camera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depth camera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 microphones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Ambient light sensor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hours battery life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 and voice input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Combines camera sensor data with all other sensors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with Unity, Unreal, Windows UWP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Magic Leap: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 Processing Unit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control with 6 DOF sensor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 sensor camera and IR dot projector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Eyetracking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IR camera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to three hours battery life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microphones sensor array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98848-38DC-AA4E-BF0C-A48F9331D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86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many more: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Pokemon</a:t>
            </a:r>
            <a:r>
              <a:rPr lang="en-US" dirty="0"/>
              <a:t> 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Snapchat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Apple Face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 Measure Kit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98848-38DC-AA4E-BF0C-A48F9331D0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5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A50-5998-CC48-8544-8A1110870CFA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B5293-9F8C-EC4E-A9B7-41B8BE825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0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A50-5998-CC48-8544-8A1110870CFA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B5293-9F8C-EC4E-A9B7-41B8BE825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18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A50-5998-CC48-8544-8A1110870CFA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B5293-9F8C-EC4E-A9B7-41B8BE825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0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A50-5998-CC48-8544-8A1110870CFA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B5293-9F8C-EC4E-A9B7-41B8BE825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78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A50-5998-CC48-8544-8A1110870CFA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B5293-9F8C-EC4E-A9B7-41B8BE825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1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A50-5998-CC48-8544-8A1110870CFA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B5293-9F8C-EC4E-A9B7-41B8BE825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5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A50-5998-CC48-8544-8A1110870CFA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B5293-9F8C-EC4E-A9B7-41B8BE825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7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A50-5998-CC48-8544-8A1110870CFA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B5293-9F8C-EC4E-A9B7-41B8BE825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A50-5998-CC48-8544-8A1110870CFA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B5293-9F8C-EC4E-A9B7-41B8BE825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86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A50-5998-CC48-8544-8A1110870CFA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B5293-9F8C-EC4E-A9B7-41B8BE825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24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BA50-5998-CC48-8544-8A1110870CFA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B5293-9F8C-EC4E-A9B7-41B8BE825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52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ABA50-5998-CC48-8544-8A1110870CFA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B5293-9F8C-EC4E-A9B7-41B8BE825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25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vuforia.com/articles/Training/getting-started-with-vuforia-in-unity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icrosoft/MixedRealityToolkit-Unity/tree/mrtk_development" TargetMode="External"/><Relationship Id="rId5" Type="http://schemas.openxmlformats.org/officeDocument/2006/relationships/hyperlink" Target="https://developers.google.com/ar/develop/unity/quickstart-android" TargetMode="External"/><Relationship Id="rId4" Type="http://schemas.openxmlformats.org/officeDocument/2006/relationships/hyperlink" Target="https://www.udacity.com/course/learn-arkit-using-unity--ud114?referrer=unit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youtube.com/watch?v=a08PVBKL_lw" TargetMode="External"/><Relationship Id="rId7" Type="http://schemas.openxmlformats.org/officeDocument/2006/relationships/hyperlink" Target="https://www.youtube.com/watch?v=2ooSQmMrg4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youtu.be/sxNmCgyQNKg?t=49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hyperlink" Target="https://www.youtube.com/watch?v=UudV1VdFtu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A071-8051-7248-9D85-C8BC55924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170"/>
            <a:ext cx="9144000" cy="1325563"/>
          </a:xfrm>
        </p:spPr>
        <p:txBody>
          <a:bodyPr/>
          <a:lstStyle/>
          <a:p>
            <a:pPr algn="ctr"/>
            <a:r>
              <a:rPr lang="en-US" b="1" dirty="0"/>
              <a:t>Augmented Reality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FCB5F4-8B52-B248-9C84-46CD7FC54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4498"/>
            <a:ext cx="9144052" cy="512127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B1856F6-31A8-8649-933C-B3C119F73334}"/>
              </a:ext>
            </a:extLst>
          </p:cNvPr>
          <p:cNvSpPr txBox="1">
            <a:spLocks/>
          </p:cNvSpPr>
          <p:nvPr/>
        </p:nvSpPr>
        <p:spPr>
          <a:xfrm>
            <a:off x="2285653" y="939338"/>
            <a:ext cx="6858347" cy="780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/>
              <a:t>“It’s the real world - only better”</a:t>
            </a:r>
          </a:p>
          <a:p>
            <a:pPr algn="r"/>
            <a:r>
              <a:rPr lang="en-US" sz="1800" dirty="0"/>
              <a:t>Jay Wright, Qualcomm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D003B-39BD-3243-BA65-7897B9251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4498"/>
            <a:ext cx="9144000" cy="509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84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F985DF0-5813-D945-AECB-601E41A3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70"/>
            <a:ext cx="7886700" cy="1325563"/>
          </a:xfrm>
        </p:spPr>
        <p:txBody>
          <a:bodyPr/>
          <a:lstStyle/>
          <a:p>
            <a:r>
              <a:rPr lang="en-US" b="1" dirty="0"/>
              <a:t>What tools do we need?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38C5E-CE90-2348-B485-454A358417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0160"/>
            <a:ext cx="9144000" cy="5579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81A04D-A06D-F249-98C2-90E57736E63A}"/>
              </a:ext>
            </a:extLst>
          </p:cNvPr>
          <p:cNvSpPr txBox="1"/>
          <p:nvPr/>
        </p:nvSpPr>
        <p:spPr>
          <a:xfrm>
            <a:off x="8515351" y="6550223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10/14</a:t>
            </a:r>
          </a:p>
        </p:txBody>
      </p:sp>
    </p:spTree>
    <p:extLst>
      <p:ext uri="{BB962C8B-B14F-4D97-AF65-F5344CB8AC3E}">
        <p14:creationId xmlns:p14="http://schemas.microsoft.com/office/powerpoint/2010/main" val="1012050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F985DF0-5813-D945-AECB-601E41A3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70"/>
            <a:ext cx="7886700" cy="1325563"/>
          </a:xfrm>
        </p:spPr>
        <p:txBody>
          <a:bodyPr/>
          <a:lstStyle/>
          <a:p>
            <a:r>
              <a:rPr lang="en-US" b="1" dirty="0"/>
              <a:t>Quick start - What is needed?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38C5E-CE90-2348-B485-454A358417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0160"/>
            <a:ext cx="9144000" cy="5579257"/>
          </a:xfrm>
          <a:prstGeom prst="rect">
            <a:avLst/>
          </a:prstGeom>
        </p:spPr>
      </p:pic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C7EACE5-54C6-DC40-A6B6-1824076B3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15205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Basic knowledge of C# and 3D math</a:t>
            </a:r>
          </a:p>
          <a:p>
            <a:r>
              <a:rPr lang="en-US" sz="3200" dirty="0"/>
              <a:t>Unity Game Engine with Vuforia Augmented Reality support</a:t>
            </a:r>
          </a:p>
          <a:p>
            <a:r>
              <a:rPr lang="en-US" sz="3200" dirty="0"/>
              <a:t>opt. external Webcam</a:t>
            </a:r>
          </a:p>
          <a:p>
            <a:r>
              <a:rPr lang="en-US" sz="3200" dirty="0"/>
              <a:t>Depending on your target application either</a:t>
            </a:r>
          </a:p>
          <a:p>
            <a:pPr lvl="1"/>
            <a:r>
              <a:rPr lang="en-US" sz="2800" dirty="0"/>
              <a:t>Marker</a:t>
            </a:r>
          </a:p>
          <a:p>
            <a:pPr lvl="1"/>
            <a:r>
              <a:rPr lang="en-US" sz="2800" dirty="0"/>
              <a:t>3D Model data</a:t>
            </a:r>
          </a:p>
          <a:p>
            <a:pPr lvl="1"/>
            <a:r>
              <a:rPr lang="en-US" sz="2800" dirty="0" err="1"/>
              <a:t>ARKit</a:t>
            </a:r>
            <a:r>
              <a:rPr lang="en-US" sz="2800" dirty="0"/>
              <a:t>/</a:t>
            </a:r>
            <a:r>
              <a:rPr lang="en-US" sz="2800" dirty="0" err="1"/>
              <a:t>ARCore</a:t>
            </a:r>
            <a:r>
              <a:rPr lang="en-US" sz="2800" dirty="0"/>
              <a:t> supported devices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7F639-2783-7043-BF92-1C8FDEBCAB21}"/>
              </a:ext>
            </a:extLst>
          </p:cNvPr>
          <p:cNvSpPr txBox="1"/>
          <p:nvPr/>
        </p:nvSpPr>
        <p:spPr>
          <a:xfrm>
            <a:off x="8515351" y="6550223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11/14</a:t>
            </a:r>
          </a:p>
        </p:txBody>
      </p:sp>
    </p:spTree>
    <p:extLst>
      <p:ext uri="{BB962C8B-B14F-4D97-AF65-F5344CB8AC3E}">
        <p14:creationId xmlns:p14="http://schemas.microsoft.com/office/powerpoint/2010/main" val="100153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F985DF0-5813-D945-AECB-601E41A3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70"/>
            <a:ext cx="7886700" cy="1325563"/>
          </a:xfrm>
        </p:spPr>
        <p:txBody>
          <a:bodyPr/>
          <a:lstStyle/>
          <a:p>
            <a:r>
              <a:rPr lang="en-US" b="1" dirty="0"/>
              <a:t>Quick start - What is needed?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95E263-B6FD-824F-B2A7-22A41E16F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25704"/>
            <a:ext cx="9144000" cy="23265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BEB29B-7D32-EB40-8532-36E0EC87E8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99827"/>
            <a:ext cx="9144000" cy="2137447"/>
          </a:xfrm>
          <a:prstGeom prst="rect">
            <a:avLst/>
          </a:prstGeom>
        </p:spPr>
      </p:pic>
      <p:pic>
        <p:nvPicPr>
          <p:cNvPr id="1026" name="Picture 2" descr="Bildergebnis für vuforia">
            <a:extLst>
              <a:ext uri="{FF2B5EF4-FFF2-40B4-BE49-F238E27FC236}">
                <a16:creationId xmlns:a16="http://schemas.microsoft.com/office/drawing/2014/main" id="{6EE6957E-0314-A44F-8A95-763F7EFBA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0" y="1032819"/>
            <a:ext cx="4572000" cy="122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A8315A-4F4E-5943-8264-EF5A95568392}"/>
              </a:ext>
            </a:extLst>
          </p:cNvPr>
          <p:cNvSpPr txBox="1"/>
          <p:nvPr/>
        </p:nvSpPr>
        <p:spPr>
          <a:xfrm>
            <a:off x="8515351" y="6550223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12/14</a:t>
            </a:r>
          </a:p>
        </p:txBody>
      </p:sp>
    </p:spTree>
    <p:extLst>
      <p:ext uri="{BB962C8B-B14F-4D97-AF65-F5344CB8AC3E}">
        <p14:creationId xmlns:p14="http://schemas.microsoft.com/office/powerpoint/2010/main" val="677872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Ähnliches Foto">
            <a:extLst>
              <a:ext uri="{FF2B5EF4-FFF2-40B4-BE49-F238E27FC236}">
                <a16:creationId xmlns:a16="http://schemas.microsoft.com/office/drawing/2014/main" id="{FBBA10F8-419F-2347-900D-52D18AB52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0830" y="17170"/>
            <a:ext cx="7142340" cy="684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9FB38E6-C409-B541-BB63-379F50A5C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70"/>
            <a:ext cx="7886700" cy="1325563"/>
          </a:xfrm>
        </p:spPr>
        <p:txBody>
          <a:bodyPr/>
          <a:lstStyle/>
          <a:p>
            <a:r>
              <a:rPr lang="en-US" b="1" dirty="0"/>
              <a:t>Useful links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C08DA0D0-6E51-DC4E-8D51-147745D96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8226"/>
            <a:ext cx="7886700" cy="5015205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https://docs.unity3d.com/Manual/vuforia-sdk-overview.html</a:t>
            </a:r>
          </a:p>
          <a:p>
            <a:r>
              <a:rPr lang="en-US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https://library.vuforia.com/articles/Training/getting-started-with-vuforia-in-unity.html</a:t>
            </a:r>
            <a:endParaRPr lang="en-US" sz="3200" dirty="0"/>
          </a:p>
          <a:p>
            <a:r>
              <a:rPr lang="en-US" sz="3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https://www.udacity.com/course/learn-arkit-using-unity--ud114?referrer=unity</a:t>
            </a:r>
            <a:endParaRPr lang="en-US" sz="3200" dirty="0"/>
          </a:p>
          <a:p>
            <a:r>
              <a:rPr lang="en-US" sz="3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https://developers.google.com/ar/develop/unity/quickstart-android</a:t>
            </a:r>
            <a:endParaRPr lang="en-US" sz="3200" dirty="0"/>
          </a:p>
          <a:p>
            <a:r>
              <a:rPr lang="en-US" sz="3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https://github.com/Microsoft/MixedRealityToolkit-Unity/tree/mrtk_development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760AE2-7ED0-FC47-BEFE-F49F8D31A871}"/>
              </a:ext>
            </a:extLst>
          </p:cNvPr>
          <p:cNvSpPr txBox="1"/>
          <p:nvPr/>
        </p:nvSpPr>
        <p:spPr>
          <a:xfrm>
            <a:off x="8515351" y="6550223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13/14</a:t>
            </a:r>
          </a:p>
        </p:txBody>
      </p:sp>
    </p:spTree>
    <p:extLst>
      <p:ext uri="{BB962C8B-B14F-4D97-AF65-F5344CB8AC3E}">
        <p14:creationId xmlns:p14="http://schemas.microsoft.com/office/powerpoint/2010/main" val="850012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C065A8-F965-CA49-8904-1FAF3D59A3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3000"/>
                    </a14:imgEffect>
                    <a14:imgEffect>
                      <a14:colorTemperature colorTemp="6153"/>
                    </a14:imgEffect>
                    <a14:imgEffect>
                      <a14:saturation sat="39000"/>
                    </a14:imgEffect>
                    <a14:imgEffect>
                      <a14:brightnessContrast bright="-16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5838BC-7AC0-B649-93DE-BAFC783B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6" y="531724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b="1">
                <a:solidFill>
                  <a:schemeClr val="tx1">
                    <a:lumMod val="85000"/>
                    <a:lumOff val="15000"/>
                  </a:schemeClr>
                </a:solidFill>
              </a:rPr>
              <a:t>Quick start - Demo AR app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67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D31365D1-6D2E-EF4E-A942-0966C3A6B5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23530"/>
            <a:ext cx="9144000" cy="5634470"/>
          </a:xfrm>
          <a:prstGeom prst="rect">
            <a:avLst/>
          </a:prstGeom>
          <a:noFill/>
          <a:effectLst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05EFED5-EC67-F349-B0F9-04ED0E907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70"/>
            <a:ext cx="7886700" cy="1325563"/>
          </a:xfrm>
        </p:spPr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052C220-2135-3941-A3D0-C211B5BD8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Short introduction</a:t>
            </a:r>
          </a:p>
          <a:p>
            <a:r>
              <a:rPr lang="en-US" sz="3200" dirty="0"/>
              <a:t>What is Augmented Reality?</a:t>
            </a:r>
          </a:p>
          <a:p>
            <a:r>
              <a:rPr lang="en-US" sz="3200" dirty="0"/>
              <a:t>Types of Augmented Reality</a:t>
            </a:r>
          </a:p>
          <a:p>
            <a:r>
              <a:rPr lang="en-US" sz="3200" dirty="0"/>
              <a:t>Use-case examples</a:t>
            </a:r>
          </a:p>
          <a:p>
            <a:r>
              <a:rPr lang="en-US" sz="3200" dirty="0"/>
              <a:t>What are the tools?</a:t>
            </a:r>
          </a:p>
          <a:p>
            <a:r>
              <a:rPr lang="en-US" sz="3200" b="1" dirty="0"/>
              <a:t>Stop talking and show me how it’s done!!!!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EBAFD5-8E7B-1C4D-B2AE-FF642BF65A3A}"/>
              </a:ext>
            </a:extLst>
          </p:cNvPr>
          <p:cNvSpPr txBox="1"/>
          <p:nvPr/>
        </p:nvSpPr>
        <p:spPr>
          <a:xfrm>
            <a:off x="8515351" y="6550223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2/14</a:t>
            </a:r>
          </a:p>
        </p:txBody>
      </p:sp>
    </p:spTree>
    <p:extLst>
      <p:ext uri="{BB962C8B-B14F-4D97-AF65-F5344CB8AC3E}">
        <p14:creationId xmlns:p14="http://schemas.microsoft.com/office/powerpoint/2010/main" val="2756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26E082-D999-BE43-A27A-FD124E1F4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7481" y="94412"/>
            <a:ext cx="5948203" cy="4685406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684AA1-CCA9-9245-958A-909CEFC35AD0}"/>
              </a:ext>
            </a:extLst>
          </p:cNvPr>
          <p:cNvSpPr txBox="1"/>
          <p:nvPr/>
        </p:nvSpPr>
        <p:spPr>
          <a:xfrm>
            <a:off x="-83129" y="928086"/>
            <a:ext cx="4353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Markus Altenhofer (aka Max)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6B165-C9F7-8841-8113-1B9953B2FF15}"/>
              </a:ext>
            </a:extLst>
          </p:cNvPr>
          <p:cNvSpPr txBox="1"/>
          <p:nvPr/>
        </p:nvSpPr>
        <p:spPr>
          <a:xfrm>
            <a:off x="1" y="3321101"/>
            <a:ext cx="4790825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sz="2200" dirty="0"/>
              <a:t>working at Dynatrace in Linz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sz="2200" dirty="0"/>
              <a:t>.NET dev for a about 10 </a:t>
            </a:r>
            <a:r>
              <a:rPr lang="en-US" sz="2200" dirty="0" err="1"/>
              <a:t>yrs</a:t>
            </a:r>
            <a:r>
              <a:rPr lang="en-US" sz="2200" dirty="0"/>
              <a:t> </a:t>
            </a:r>
            <a:br>
              <a:rPr lang="en-US" sz="2200" dirty="0"/>
            </a:br>
            <a:r>
              <a:rPr lang="en-US" sz="2200" dirty="0"/>
              <a:t>(focus on Unity for about 4 </a:t>
            </a:r>
            <a:r>
              <a:rPr lang="en-US" sz="2200" dirty="0" err="1"/>
              <a:t>yrs</a:t>
            </a:r>
            <a:r>
              <a:rPr lang="en-US" sz="2200" dirty="0"/>
              <a:t>)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sz="2200" dirty="0"/>
              <a:t>passionate Martial Artist </a:t>
            </a:r>
            <a:br>
              <a:rPr lang="en-US" sz="2200" dirty="0"/>
            </a:br>
            <a:r>
              <a:rPr lang="en-US" sz="2200" dirty="0"/>
              <a:t>(Jiu </a:t>
            </a:r>
            <a:r>
              <a:rPr lang="en-US" sz="2200" dirty="0" err="1"/>
              <a:t>Jitsu</a:t>
            </a:r>
            <a:r>
              <a:rPr lang="en-US" sz="2200" dirty="0"/>
              <a:t> 1.Dan; Taekwondo 7. </a:t>
            </a:r>
            <a:r>
              <a:rPr lang="en-US" sz="2200" dirty="0" err="1"/>
              <a:t>Kup</a:t>
            </a:r>
            <a:r>
              <a:rPr lang="en-US" sz="2200" dirty="0"/>
              <a:t>)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sz="2200" dirty="0" err="1"/>
              <a:t>Pen&amp;Paper</a:t>
            </a:r>
            <a:r>
              <a:rPr lang="en-US" sz="2200" dirty="0"/>
              <a:t> RPG lover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sz="2200" dirty="0" err="1"/>
              <a:t>Dogster</a:t>
            </a:r>
            <a:r>
              <a:rPr lang="en-US" sz="2200" dirty="0"/>
              <a:t> and cat servant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sz="2200" dirty="0"/>
              <a:t>Wanderlust (especially to Japan </a:t>
            </a:r>
            <a:br>
              <a:rPr lang="en-US" sz="2200" dirty="0"/>
            </a:br>
            <a:r>
              <a:rPr lang="en-US" sz="2200" dirty="0"/>
              <a:t>and South Korea)</a:t>
            </a:r>
          </a:p>
        </p:txBody>
      </p:sp>
      <p:pic>
        <p:nvPicPr>
          <p:cNvPr id="1026" name="Picture 2" descr="Bildergebnis für aborea">
            <a:extLst>
              <a:ext uri="{FF2B5EF4-FFF2-40B4-BE49-F238E27FC236}">
                <a16:creationId xmlns:a16="http://schemas.microsoft.com/office/drawing/2014/main" id="{FE8927CA-7BD9-1C47-AAC4-89E10D313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2000" y="5416863"/>
            <a:ext cx="2443454" cy="144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japan">
            <a:extLst>
              <a:ext uri="{FF2B5EF4-FFF2-40B4-BE49-F238E27FC236}">
                <a16:creationId xmlns:a16="http://schemas.microsoft.com/office/drawing/2014/main" id="{5E7872E3-0A37-1447-89AE-EDDB1F7D9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0662" y="3653554"/>
            <a:ext cx="2403335" cy="16022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south korea">
            <a:extLst>
              <a:ext uri="{FF2B5EF4-FFF2-40B4-BE49-F238E27FC236}">
                <a16:creationId xmlns:a16="http://schemas.microsoft.com/office/drawing/2014/main" id="{CB02F378-A079-DE47-B80B-19C37B21E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0661" y="5255777"/>
            <a:ext cx="2403336" cy="16022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ür unity logo">
            <a:extLst>
              <a:ext uri="{FF2B5EF4-FFF2-40B4-BE49-F238E27FC236}">
                <a16:creationId xmlns:a16="http://schemas.microsoft.com/office/drawing/2014/main" id="{6A4B6599-5706-6248-A6B1-DD3436A77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82517" y="3653554"/>
            <a:ext cx="2261063" cy="17633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FE16B8-6649-6247-B737-55E839B0D659}"/>
              </a:ext>
            </a:extLst>
          </p:cNvPr>
          <p:cNvSpPr txBox="1"/>
          <p:nvPr/>
        </p:nvSpPr>
        <p:spPr>
          <a:xfrm>
            <a:off x="8515351" y="6550223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3/14</a:t>
            </a:r>
          </a:p>
        </p:txBody>
      </p:sp>
    </p:spTree>
    <p:extLst>
      <p:ext uri="{BB962C8B-B14F-4D97-AF65-F5344CB8AC3E}">
        <p14:creationId xmlns:p14="http://schemas.microsoft.com/office/powerpoint/2010/main" val="3647278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3E2577-0F2E-D848-B70A-14B5FFA35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0160"/>
            <a:ext cx="9144000" cy="5568983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36F559E-8551-CC45-8AC2-4DC5FFB08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70"/>
            <a:ext cx="7886700" cy="1325563"/>
          </a:xfrm>
        </p:spPr>
        <p:txBody>
          <a:bodyPr/>
          <a:lstStyle/>
          <a:p>
            <a:r>
              <a:rPr lang="en-US" b="1" dirty="0"/>
              <a:t>What is Augmented Reality?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7FF7734-91B4-BB4D-BECB-65589580105B}"/>
              </a:ext>
            </a:extLst>
          </p:cNvPr>
          <p:cNvSpPr txBox="1">
            <a:spLocks/>
          </p:cNvSpPr>
          <p:nvPr/>
        </p:nvSpPr>
        <p:spPr>
          <a:xfrm>
            <a:off x="628650" y="1825624"/>
            <a:ext cx="7886700" cy="47081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Definition of AR (Azuma R., 1997)</a:t>
            </a:r>
          </a:p>
          <a:p>
            <a:pPr lvl="1"/>
            <a:r>
              <a:rPr lang="en-US" sz="2800" dirty="0"/>
              <a:t>AR combines virtual reality with reality</a:t>
            </a:r>
          </a:p>
          <a:p>
            <a:pPr lvl="1"/>
            <a:r>
              <a:rPr lang="en-US" sz="2800" dirty="0"/>
              <a:t>Allows real-time interaction</a:t>
            </a:r>
          </a:p>
          <a:p>
            <a:pPr lvl="1"/>
            <a:r>
              <a:rPr lang="en-US" sz="2800" dirty="0"/>
              <a:t>Three-dimensional reference between real and virtual objects</a:t>
            </a:r>
          </a:p>
          <a:p>
            <a:pPr lvl="1"/>
            <a:endParaRPr lang="en-US" sz="2800" dirty="0"/>
          </a:p>
          <a:p>
            <a:r>
              <a:rPr lang="en-US" sz="3200" i="1" dirty="0"/>
              <a:t>Augmented reality</a:t>
            </a:r>
            <a:r>
              <a:rPr lang="en-US" sz="3200" dirty="0"/>
              <a:t> (AR) is an interactive experience of a real-world environment whereby the objects that reside in the real-world are "</a:t>
            </a:r>
            <a:r>
              <a:rPr lang="en-US" sz="3200" i="1" dirty="0"/>
              <a:t>augmented</a:t>
            </a:r>
            <a:r>
              <a:rPr lang="en-US" sz="3200" dirty="0"/>
              <a:t>" by computer-generated perceptual information ... (</a:t>
            </a:r>
            <a:r>
              <a:rPr lang="en-US" sz="3200" i="1" dirty="0"/>
              <a:t>Wikipedia)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90DC9-F3F2-6F4E-9348-ED7612EBD023}"/>
              </a:ext>
            </a:extLst>
          </p:cNvPr>
          <p:cNvSpPr txBox="1"/>
          <p:nvPr/>
        </p:nvSpPr>
        <p:spPr>
          <a:xfrm>
            <a:off x="8515351" y="6550223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4/14</a:t>
            </a:r>
          </a:p>
        </p:txBody>
      </p:sp>
    </p:spTree>
    <p:extLst>
      <p:ext uri="{BB962C8B-B14F-4D97-AF65-F5344CB8AC3E}">
        <p14:creationId xmlns:p14="http://schemas.microsoft.com/office/powerpoint/2010/main" val="14755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B7582F-B75C-6242-8F94-AC728B3C9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409363"/>
            <a:ext cx="7886700" cy="302513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53B4927-2A6E-2C4A-877A-6C7B6015D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70"/>
            <a:ext cx="7886700" cy="1325563"/>
          </a:xfrm>
        </p:spPr>
        <p:txBody>
          <a:bodyPr/>
          <a:lstStyle/>
          <a:p>
            <a:r>
              <a:rPr lang="en-US" b="1" dirty="0"/>
              <a:t>What is Augmented Reality?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3B22C4C5-E3F7-1042-9037-0CB7D7FE521F}"/>
              </a:ext>
            </a:extLst>
          </p:cNvPr>
          <p:cNvSpPr txBox="1">
            <a:spLocks/>
          </p:cNvSpPr>
          <p:nvPr/>
        </p:nvSpPr>
        <p:spPr>
          <a:xfrm>
            <a:off x="628650" y="4555375"/>
            <a:ext cx="8515350" cy="2302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Reality -&gt; The real world</a:t>
            </a:r>
          </a:p>
          <a:p>
            <a:r>
              <a:rPr lang="en-US" sz="2400" dirty="0"/>
              <a:t>Augmented Reality -&gt; Real world with augmented information</a:t>
            </a:r>
          </a:p>
          <a:p>
            <a:r>
              <a:rPr lang="en-US" sz="2400" dirty="0"/>
              <a:t>Augmented </a:t>
            </a:r>
            <a:r>
              <a:rPr lang="en-US" sz="2400" dirty="0" err="1"/>
              <a:t>Virtuality</a:t>
            </a:r>
            <a:r>
              <a:rPr lang="en-US" sz="2400" dirty="0"/>
              <a:t> -&gt; Virtual world with real world objects</a:t>
            </a:r>
          </a:p>
          <a:p>
            <a:r>
              <a:rPr lang="en-US" sz="2400" dirty="0"/>
              <a:t>Virtual Reality -&gt; No interaction with the real world</a:t>
            </a:r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D58A8-C7EF-7948-B978-43AF30DAC87E}"/>
              </a:ext>
            </a:extLst>
          </p:cNvPr>
          <p:cNvSpPr txBox="1"/>
          <p:nvPr/>
        </p:nvSpPr>
        <p:spPr>
          <a:xfrm>
            <a:off x="8515351" y="6550223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5/14</a:t>
            </a:r>
          </a:p>
        </p:txBody>
      </p:sp>
    </p:spTree>
    <p:extLst>
      <p:ext uri="{BB962C8B-B14F-4D97-AF65-F5344CB8AC3E}">
        <p14:creationId xmlns:p14="http://schemas.microsoft.com/office/powerpoint/2010/main" val="64685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8B7B5E-7A20-224B-9F69-849D3CFA2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181" y="1321720"/>
            <a:ext cx="8621019" cy="347472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EA9828-793D-4E4B-9ACB-A4F4B14D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70"/>
            <a:ext cx="7886700" cy="1325563"/>
          </a:xfrm>
        </p:spPr>
        <p:txBody>
          <a:bodyPr/>
          <a:lstStyle/>
          <a:p>
            <a:r>
              <a:rPr lang="en-US" b="1" dirty="0"/>
              <a:t>Types of Augmented Reality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3038C982-D9EA-294C-A619-D5FCFF368743}"/>
              </a:ext>
            </a:extLst>
          </p:cNvPr>
          <p:cNvSpPr txBox="1">
            <a:spLocks/>
          </p:cNvSpPr>
          <p:nvPr/>
        </p:nvSpPr>
        <p:spPr>
          <a:xfrm>
            <a:off x="298799" y="5079072"/>
            <a:ext cx="4106945" cy="1654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800" dirty="0"/>
              <a:t>Sensor based AR</a:t>
            </a:r>
          </a:p>
          <a:p>
            <a:pPr marL="0" indent="0">
              <a:buNone/>
            </a:pPr>
            <a:r>
              <a:rPr lang="en-US" sz="1400" dirty="0"/>
              <a:t>(</a:t>
            </a:r>
            <a:r>
              <a:rPr lang="en-US" sz="1400" dirty="0" err="1"/>
              <a:t>Image:http</a:t>
            </a:r>
            <a:r>
              <a:rPr lang="en-US" sz="1400" dirty="0"/>
              <a:t>://</a:t>
            </a:r>
            <a:r>
              <a:rPr lang="en-US" sz="1400" dirty="0" err="1"/>
              <a:t>www.independent.co.uk</a:t>
            </a:r>
            <a:r>
              <a:rPr lang="en-US" sz="1400" dirty="0"/>
              <a:t>/</a:t>
            </a:r>
            <a:r>
              <a:rPr lang="en-US" sz="1400" dirty="0" err="1"/>
              <a:t>artsentertainment</a:t>
            </a:r>
            <a:r>
              <a:rPr lang="en-US" sz="1400" dirty="0"/>
              <a:t>/pokemon-go-uk-release-date-and-how-to-get-it-nowon-iphone-and-android-apk-a7127326.html)</a:t>
            </a:r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C071BA2-727F-3447-9A2F-5B0C50AB134C}"/>
              </a:ext>
            </a:extLst>
          </p:cNvPr>
          <p:cNvSpPr txBox="1">
            <a:spLocks/>
          </p:cNvSpPr>
          <p:nvPr/>
        </p:nvSpPr>
        <p:spPr>
          <a:xfrm>
            <a:off x="4738258" y="5079072"/>
            <a:ext cx="3777092" cy="1654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800" dirty="0"/>
              <a:t>Image based AR</a:t>
            </a:r>
          </a:p>
          <a:p>
            <a:r>
              <a:rPr lang="en-US" sz="1600" dirty="0"/>
              <a:t>Marker Tracking</a:t>
            </a:r>
          </a:p>
          <a:p>
            <a:r>
              <a:rPr lang="en-US" sz="1600" dirty="0"/>
              <a:t>Natural Feature Tracking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24C5BE-7F4C-3C4B-AEDA-E7581513EF6D}"/>
              </a:ext>
            </a:extLst>
          </p:cNvPr>
          <p:cNvSpPr txBox="1"/>
          <p:nvPr/>
        </p:nvSpPr>
        <p:spPr>
          <a:xfrm>
            <a:off x="8515351" y="6550223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6/14</a:t>
            </a:r>
          </a:p>
        </p:txBody>
      </p:sp>
    </p:spTree>
    <p:extLst>
      <p:ext uri="{BB962C8B-B14F-4D97-AF65-F5344CB8AC3E}">
        <p14:creationId xmlns:p14="http://schemas.microsoft.com/office/powerpoint/2010/main" val="166874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4EA9828-793D-4E4B-9ACB-A4F4B14D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70"/>
            <a:ext cx="7886700" cy="1325563"/>
          </a:xfrm>
        </p:spPr>
        <p:txBody>
          <a:bodyPr/>
          <a:lstStyle/>
          <a:p>
            <a:r>
              <a:rPr lang="en-US" b="1" dirty="0"/>
              <a:t>Types of Augmented Reality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C071BA2-727F-3447-9A2F-5B0C50AB134C}"/>
              </a:ext>
            </a:extLst>
          </p:cNvPr>
          <p:cNvSpPr txBox="1">
            <a:spLocks/>
          </p:cNvSpPr>
          <p:nvPr/>
        </p:nvSpPr>
        <p:spPr>
          <a:xfrm>
            <a:off x="4253501" y="5079072"/>
            <a:ext cx="4261849" cy="1654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400" dirty="0"/>
              <a:t>(https://</a:t>
            </a:r>
            <a:r>
              <a:rPr lang="en-US" sz="1400" dirty="0" err="1"/>
              <a:t>gamedev.stackexchange.com</a:t>
            </a:r>
            <a:r>
              <a:rPr lang="en-US" sz="1400" dirty="0"/>
              <a:t>/questions/116522/object-not-augmenting-on-small-marker)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40431-805D-8441-A602-A68EB5135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20998"/>
            <a:ext cx="3777092" cy="4416003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987DD6F0-F666-1B40-A03F-71967A602751}"/>
              </a:ext>
            </a:extLst>
          </p:cNvPr>
          <p:cNvSpPr txBox="1">
            <a:spLocks/>
          </p:cNvSpPr>
          <p:nvPr/>
        </p:nvSpPr>
        <p:spPr>
          <a:xfrm>
            <a:off x="628650" y="5791111"/>
            <a:ext cx="3070047" cy="619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800" dirty="0"/>
              <a:t>Marker Tracking</a:t>
            </a:r>
          </a:p>
        </p:txBody>
      </p:sp>
      <p:pic>
        <p:nvPicPr>
          <p:cNvPr id="1026" name="Picture 2" descr="Bildergebnis für marker ar vuforia">
            <a:extLst>
              <a:ext uri="{FF2B5EF4-FFF2-40B4-BE49-F238E27FC236}">
                <a16:creationId xmlns:a16="http://schemas.microsoft.com/office/drawing/2014/main" id="{ACDDBD2A-D6EC-CA4D-8554-C8E979E9E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4610387" y="1408058"/>
            <a:ext cx="3700322" cy="332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30E8F449-5E50-1845-A950-DBC7813225D8}"/>
              </a:ext>
            </a:extLst>
          </p:cNvPr>
          <p:cNvSpPr txBox="1">
            <a:spLocks/>
          </p:cNvSpPr>
          <p:nvPr/>
        </p:nvSpPr>
        <p:spPr>
          <a:xfrm>
            <a:off x="3976100" y="5785885"/>
            <a:ext cx="4438436" cy="619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800" dirty="0"/>
              <a:t>Natural Feature Tracking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93F8E1-5EBD-7E47-A56F-E3887E0A5C48}"/>
              </a:ext>
            </a:extLst>
          </p:cNvPr>
          <p:cNvSpPr txBox="1"/>
          <p:nvPr/>
        </p:nvSpPr>
        <p:spPr>
          <a:xfrm>
            <a:off x="8515351" y="6550223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7/14</a:t>
            </a:r>
          </a:p>
        </p:txBody>
      </p:sp>
    </p:spTree>
    <p:extLst>
      <p:ext uri="{BB962C8B-B14F-4D97-AF65-F5344CB8AC3E}">
        <p14:creationId xmlns:p14="http://schemas.microsoft.com/office/powerpoint/2010/main" val="1074768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ildergebnis für arcore">
            <a:extLst>
              <a:ext uri="{FF2B5EF4-FFF2-40B4-BE49-F238E27FC236}">
                <a16:creationId xmlns:a16="http://schemas.microsoft.com/office/drawing/2014/main" id="{D3FB90AE-DC2E-B544-8C45-9CAB01900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3474" y="2644083"/>
            <a:ext cx="1920240" cy="156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0755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5444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Bildergebnis für hololens logo">
            <a:extLst>
              <a:ext uri="{FF2B5EF4-FFF2-40B4-BE49-F238E27FC236}">
                <a16:creationId xmlns:a16="http://schemas.microsoft.com/office/drawing/2014/main" id="{B656F2E7-C88D-AB4F-A1F3-31A1F8399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64625" y="2469144"/>
            <a:ext cx="1136715" cy="118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1746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ildergebnis für arkit 2.0">
            <a:extLst>
              <a:ext uri="{FF2B5EF4-FFF2-40B4-BE49-F238E27FC236}">
                <a16:creationId xmlns:a16="http://schemas.microsoft.com/office/drawing/2014/main" id="{A5A0640E-12D3-F242-87EA-7FD269995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15072" y="2395337"/>
            <a:ext cx="1920240" cy="206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CA4B9CDE-8C6C-D04F-9FAB-6F16AD1FC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70"/>
            <a:ext cx="7886700" cy="1325563"/>
          </a:xfrm>
        </p:spPr>
        <p:txBody>
          <a:bodyPr/>
          <a:lstStyle/>
          <a:p>
            <a:r>
              <a:rPr lang="en-US" b="1" dirty="0"/>
              <a:t>Types of Augmented Reality</a:t>
            </a:r>
          </a:p>
        </p:txBody>
      </p:sp>
      <p:pic>
        <p:nvPicPr>
          <p:cNvPr id="1038" name="Picture 14" descr="Bildergebnis für hololens logo">
            <a:extLst>
              <a:ext uri="{FF2B5EF4-FFF2-40B4-BE49-F238E27FC236}">
                <a16:creationId xmlns:a16="http://schemas.microsoft.com/office/drawing/2014/main" id="{BDA24AAA-FFD8-EF42-93FB-453F87FB9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52554" y="3644387"/>
            <a:ext cx="1941876" cy="8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ür magic leap logo">
            <a:extLst>
              <a:ext uri="{FF2B5EF4-FFF2-40B4-BE49-F238E27FC236}">
                <a16:creationId xmlns:a16="http://schemas.microsoft.com/office/drawing/2014/main" id="{211E6C80-FE1D-214C-9E04-BA6F404BB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76" t="18676" r="21520" b="19525"/>
          <a:stretch/>
        </p:blipFill>
        <p:spPr bwMode="auto">
          <a:xfrm>
            <a:off x="6866039" y="2691832"/>
            <a:ext cx="1704351" cy="177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D44CF41B-77F8-E74F-98A0-B0D0D952D73C}"/>
              </a:ext>
            </a:extLst>
          </p:cNvPr>
          <p:cNvSpPr txBox="1">
            <a:spLocks/>
          </p:cNvSpPr>
          <p:nvPr/>
        </p:nvSpPr>
        <p:spPr>
          <a:xfrm>
            <a:off x="0" y="5556869"/>
            <a:ext cx="8681659" cy="1290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800" dirty="0"/>
              <a:t>Mixed 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E490F-3350-3445-B901-F374AB0A6A29}"/>
              </a:ext>
            </a:extLst>
          </p:cNvPr>
          <p:cNvSpPr txBox="1"/>
          <p:nvPr/>
        </p:nvSpPr>
        <p:spPr>
          <a:xfrm>
            <a:off x="8515351" y="6550223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8/14</a:t>
            </a:r>
          </a:p>
        </p:txBody>
      </p:sp>
    </p:spTree>
    <p:extLst>
      <p:ext uri="{BB962C8B-B14F-4D97-AF65-F5344CB8AC3E}">
        <p14:creationId xmlns:p14="http://schemas.microsoft.com/office/powerpoint/2010/main" val="171583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E90E1DB-5CFD-9445-9C15-CBCB89A7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2245810"/>
            <a:ext cx="7035229" cy="1355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 b="1" dirty="0"/>
              <a:t>Use-case</a:t>
            </a:r>
            <a:r>
              <a:rPr lang="en-US" sz="43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examples for AR apps</a:t>
            </a:r>
          </a:p>
        </p:txBody>
      </p:sp>
      <p:pic>
        <p:nvPicPr>
          <p:cNvPr id="12" name="Picture 11">
            <a:hlinkClick r:id="rId3"/>
            <a:extLst>
              <a:ext uri="{FF2B5EF4-FFF2-40B4-BE49-F238E27FC236}">
                <a16:creationId xmlns:a16="http://schemas.microsoft.com/office/drawing/2014/main" id="{6C839FCC-7983-1747-A4A2-A79DAC5EF5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6988" y="10"/>
            <a:ext cx="6407012" cy="2130463"/>
          </a:xfrm>
          <a:custGeom>
            <a:avLst/>
            <a:gdLst>
              <a:gd name="connsiteX0" fmla="*/ 986689 w 8542682"/>
              <a:gd name="connsiteY0" fmla="*/ 0 h 2130473"/>
              <a:gd name="connsiteX1" fmla="*/ 8542682 w 8542682"/>
              <a:gd name="connsiteY1" fmla="*/ 0 h 2130473"/>
              <a:gd name="connsiteX2" fmla="*/ 8542682 w 8542682"/>
              <a:gd name="connsiteY2" fmla="*/ 2130473 h 2130473"/>
              <a:gd name="connsiteX3" fmla="*/ 0 w 8542682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42682" h="2130473">
                <a:moveTo>
                  <a:pt x="986689" y="0"/>
                </a:moveTo>
                <a:lnTo>
                  <a:pt x="8542682" y="0"/>
                </a:lnTo>
                <a:lnTo>
                  <a:pt x="8542682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E16744AE-A4C4-5449-966F-75C635A155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6956"/>
            <a:ext cx="3356335" cy="2130473"/>
          </a:xfrm>
          <a:custGeom>
            <a:avLst/>
            <a:gdLst>
              <a:gd name="connsiteX0" fmla="*/ 0 w 4475140"/>
              <a:gd name="connsiteY0" fmla="*/ 0 h 2130473"/>
              <a:gd name="connsiteX1" fmla="*/ 1074821 w 4475140"/>
              <a:gd name="connsiteY1" fmla="*/ 0 h 2130473"/>
              <a:gd name="connsiteX2" fmla="*/ 1074821 w 4475140"/>
              <a:gd name="connsiteY2" fmla="*/ 239 h 2130473"/>
              <a:gd name="connsiteX3" fmla="*/ 4475140 w 4475140"/>
              <a:gd name="connsiteY3" fmla="*/ 239 h 2130473"/>
              <a:gd name="connsiteX4" fmla="*/ 3488563 w 4475140"/>
              <a:gd name="connsiteY4" fmla="*/ 2130473 h 2130473"/>
              <a:gd name="connsiteX5" fmla="*/ 0 w 4475140"/>
              <a:gd name="connsiteY5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F8F3E677-33B7-924E-8CC2-A94D52CBF9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5787645" y="4683320"/>
            <a:ext cx="3356355" cy="2174680"/>
          </a:xfrm>
          <a:custGeom>
            <a:avLst/>
            <a:gdLst>
              <a:gd name="connsiteX0" fmla="*/ 1006941 w 4475140"/>
              <a:gd name="connsiteY0" fmla="*/ 0 h 2174680"/>
              <a:gd name="connsiteX1" fmla="*/ 4475140 w 4475140"/>
              <a:gd name="connsiteY1" fmla="*/ 0 h 2174680"/>
              <a:gd name="connsiteX2" fmla="*/ 4475140 w 4475140"/>
              <a:gd name="connsiteY2" fmla="*/ 2174680 h 2174680"/>
              <a:gd name="connsiteX3" fmla="*/ 3400319 w 4475140"/>
              <a:gd name="connsiteY3" fmla="*/ 2174680 h 2174680"/>
              <a:gd name="connsiteX4" fmla="*/ 3400319 w 4475140"/>
              <a:gd name="connsiteY4" fmla="*/ 2174202 h 2174680"/>
              <a:gd name="connsiteX5" fmla="*/ 0 w 4475140"/>
              <a:gd name="connsiteY5" fmla="*/ 2174202 h 21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6FEE8F4C-2F4C-9845-AF9D-31550CCF594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20" y="4682840"/>
            <a:ext cx="6422512" cy="2175160"/>
          </a:xfrm>
          <a:custGeom>
            <a:avLst/>
            <a:gdLst>
              <a:gd name="connsiteX0" fmla="*/ 0 w 8563376"/>
              <a:gd name="connsiteY0" fmla="*/ 0 h 2175160"/>
              <a:gd name="connsiteX1" fmla="*/ 8563376 w 8563376"/>
              <a:gd name="connsiteY1" fmla="*/ 0 h 2175160"/>
              <a:gd name="connsiteX2" fmla="*/ 7555992 w 8563376"/>
              <a:gd name="connsiteY2" fmla="*/ 2175160 h 2175160"/>
              <a:gd name="connsiteX3" fmla="*/ 0 w 8563376"/>
              <a:gd name="connsiteY3" fmla="*/ 2175160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376" h="2175160">
                <a:moveTo>
                  <a:pt x="0" y="0"/>
                </a:moveTo>
                <a:lnTo>
                  <a:pt x="8563376" y="0"/>
                </a:lnTo>
                <a:lnTo>
                  <a:pt x="7555992" y="2175160"/>
                </a:lnTo>
                <a:lnTo>
                  <a:pt x="0" y="217516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0B769A-02D8-654E-9921-7C803D35E2CF}"/>
              </a:ext>
            </a:extLst>
          </p:cNvPr>
          <p:cNvSpPr txBox="1"/>
          <p:nvPr/>
        </p:nvSpPr>
        <p:spPr>
          <a:xfrm>
            <a:off x="8515351" y="6550223"/>
            <a:ext cx="62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9/14</a:t>
            </a:r>
          </a:p>
        </p:txBody>
      </p:sp>
    </p:spTree>
    <p:extLst>
      <p:ext uri="{BB962C8B-B14F-4D97-AF65-F5344CB8AC3E}">
        <p14:creationId xmlns:p14="http://schemas.microsoft.com/office/powerpoint/2010/main" val="2418990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657</Words>
  <Application>Microsoft Macintosh PowerPoint</Application>
  <PresentationFormat>On-screen Show (4:3)</PresentationFormat>
  <Paragraphs>137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Augmented Reality</vt:lpstr>
      <vt:lpstr>Agenda</vt:lpstr>
      <vt:lpstr>PowerPoint Presentation</vt:lpstr>
      <vt:lpstr>What is Augmented Reality?</vt:lpstr>
      <vt:lpstr>What is Augmented Reality?</vt:lpstr>
      <vt:lpstr>Types of Augmented Reality</vt:lpstr>
      <vt:lpstr>Types of Augmented Reality</vt:lpstr>
      <vt:lpstr>Types of Augmented Reality</vt:lpstr>
      <vt:lpstr>Use-case examples for AR apps</vt:lpstr>
      <vt:lpstr>What tools do we need?</vt:lpstr>
      <vt:lpstr>Quick start - What is needed?</vt:lpstr>
      <vt:lpstr>Quick start - What is needed?</vt:lpstr>
      <vt:lpstr>Useful links</vt:lpstr>
      <vt:lpstr>Quick start - Demo AR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Reality</dc:title>
  <dc:creator>Altenhofer, Markus</dc:creator>
  <cp:lastModifiedBy>Altenhofer, Markus</cp:lastModifiedBy>
  <cp:revision>6</cp:revision>
  <cp:lastPrinted>2018-11-14T18:02:09Z</cp:lastPrinted>
  <dcterms:created xsi:type="dcterms:W3CDTF">2018-11-11T22:40:51Z</dcterms:created>
  <dcterms:modified xsi:type="dcterms:W3CDTF">2018-11-14T18:02:36Z</dcterms:modified>
</cp:coreProperties>
</file>